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65" r:id="rId3"/>
    <p:sldId id="266" r:id="rId4"/>
    <p:sldId id="264" r:id="rId5"/>
    <p:sldId id="269" r:id="rId6"/>
    <p:sldId id="271" r:id="rId7"/>
    <p:sldId id="270" r:id="rId8"/>
    <p:sldId id="257" r:id="rId9"/>
    <p:sldId id="259" r:id="rId10"/>
    <p:sldId id="267" r:id="rId11"/>
    <p:sldId id="263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64218"/>
  </p:normalViewPr>
  <p:slideViewPr>
    <p:cSldViewPr snapToGrid="0">
      <p:cViewPr varScale="1">
        <p:scale>
          <a:sx n="80" d="100"/>
          <a:sy n="80" d="100"/>
        </p:scale>
        <p:origin x="1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40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B355F-1251-45C7-BB02-D8885E2199B6}" type="datetimeFigureOut"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682E7-8D2A-4F60-83C7-95762BE23F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3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From EPA</a:t>
            </a:r>
          </a:p>
          <a:p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Several different types of algae can produce toxic HABs. </a:t>
            </a:r>
          </a:p>
          <a:p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The most common algae associated with marine toxic HABs include the dinoflagellates (e.g., Florida red tide 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  <a:latin typeface="Source Sans Pro Web"/>
              </a:rPr>
              <a:t>Karenia</a:t>
            </a:r>
            <a:r>
              <a:rPr lang="en-US" b="0" i="1" u="none" strike="noStrike" dirty="0">
                <a:solidFill>
                  <a:srgbClr val="1B1B1B"/>
                </a:solidFill>
                <a:effectLst/>
                <a:latin typeface="Source Sans Pro Web"/>
              </a:rPr>
              <a:t> brevis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) and diatoms (</a:t>
            </a:r>
            <a:r>
              <a:rPr lang="en-US" b="0" i="1" u="none" strike="noStrike" dirty="0">
                <a:solidFill>
                  <a:srgbClr val="1B1B1B"/>
                </a:solidFill>
                <a:effectLst/>
                <a:latin typeface="Source Sans Pro Web"/>
              </a:rPr>
              <a:t>Pseudo-</a:t>
            </a:r>
            <a:r>
              <a:rPr lang="en-US" b="0" i="1" u="none" strike="noStrike" dirty="0" err="1">
                <a:solidFill>
                  <a:srgbClr val="1B1B1B"/>
                </a:solidFill>
                <a:effectLst/>
                <a:latin typeface="Source Sans Pro Web"/>
              </a:rPr>
              <a:t>nitzschia</a:t>
            </a:r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)</a:t>
            </a:r>
          </a:p>
          <a:p>
            <a:r>
              <a:rPr lang="en-US" b="0" i="0" u="none" strike="noStrike" dirty="0">
                <a:solidFill>
                  <a:srgbClr val="1B1B1B"/>
                </a:solidFill>
                <a:effectLst/>
                <a:latin typeface="Source Sans Pro Web"/>
              </a:rPr>
              <a:t>Those most associated with freshwaters are dominated by cyanobacteria (e.g., </a:t>
            </a:r>
            <a:r>
              <a:rPr lang="en-US" b="0" i="1" u="none" strike="noStrike">
                <a:solidFill>
                  <a:srgbClr val="1B1B1B"/>
                </a:solidFill>
                <a:effectLst/>
                <a:latin typeface="Source Sans Pro Web"/>
              </a:rPr>
              <a:t>Microcystis</a:t>
            </a:r>
            <a:r>
              <a:rPr lang="en-US" b="0" i="0" u="none" strike="noStrike">
                <a:solidFill>
                  <a:srgbClr val="1B1B1B"/>
                </a:solidFill>
                <a:effectLst/>
                <a:latin typeface="Source Sans Pro Web"/>
              </a:rPr>
              <a:t>)</a:t>
            </a:r>
            <a:endParaRPr lang="en-US" b="0" i="0" u="none" strike="noStrike" dirty="0">
              <a:solidFill>
                <a:srgbClr val="1B1B1B"/>
              </a:solidFill>
              <a:effectLst/>
              <a:latin typeface="Source Sans Pro Web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682E7-8D2A-4F60-83C7-95762BE23F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0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682E7-8D2A-4F60-83C7-95762BE23F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69F2-F105-E2D5-1507-5EA1D255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69797-A98F-BF91-A413-79BBF5427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4A7D9-BEC3-C9D7-84B7-7D275B61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06940-BCCD-D2D2-3709-3A234909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AAD47-72DA-0D20-EC28-5BA867B7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96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71D7-2A07-EF01-D398-A4278082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7BB2-9F60-4D00-EDD6-DA6D5DCA0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9E1C3-C6FB-09A2-89A1-11EF9C8E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CB519-36A5-DB71-C3EC-393184CF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4012-1D89-2669-5195-641C1259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4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FEC98-370A-580B-3E71-736E4D001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42ACA-D46A-745D-5E36-4E5D5D1C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57593-BD64-775E-A56B-D6B30B5D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AAF1-68DD-A749-695D-9FAA8385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1FFB0-CE59-E938-6DF6-93F7907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BBDB-EA86-3477-4ECD-3DB2D3F8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10D1E-AC92-6563-44D9-50299AD1D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8DF39-6522-DAAA-40B3-8D8224D9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759EA-F277-ED08-8028-8BE9A468A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CC680-E971-B85F-664F-5AF7419D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3A9B-C353-0562-BB22-3E489519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3040A-D56C-4FB7-7BD0-998B7966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8D043-1EC4-9B46-6C85-AB7C3E71C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AADFE-C3BC-65EF-E2A1-ADA5B5CA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38B3-259C-86D3-C212-96D9A1FE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0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A7EF-486B-5718-E39E-37CE1CA4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A29B-2C54-0AE8-16AB-B4F720421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04809-3FF7-F76D-837D-C656DD6DA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36803-F88E-ACDC-C173-D0835448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0C4EF-06E4-1F0B-8460-32AB12F0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2D2F4-CF7C-1CBB-2D67-B3460B3C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3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2201-2F6E-8060-B50B-88D33181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27C87-389B-1891-8139-235452C4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EC27-BC99-CA57-1D46-981577DBE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F143D-08A7-D92B-9DD9-0AD0449A7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51623-07E5-98BE-0B0D-0C1307D7A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29123-99AA-7895-AE6E-2D0EECB8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0C160-52D9-1565-3EA2-BC423EA9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59F65-2707-AA3E-3D89-DE4F8D76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79C4-54DF-D1A0-D83A-31598C63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389A5-124B-01A2-5AAD-2DB98F4F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20F2-7E9A-E329-1735-CABBEAA6F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E039A-BA84-DE4C-51B8-3798FAEBC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25094-2EB4-63FE-9925-8A00573E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95D69-5DFA-9296-BA6D-857443ED7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492F0-D070-E894-4D5C-236830AC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6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76F0-07A2-7133-7D88-504E9BB8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4D6B-CF20-4A2C-9406-5511AEC02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F8A6A-463E-385D-8F3E-05E772E7C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4696-C714-C95B-BEF4-3203972C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6EC99-4D6C-A40C-5EFB-631BEBD88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E7B11-2CB8-A13F-69CF-7474180B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DCFE-17C7-8BEE-E64A-52FB47965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8C8784-C862-555F-194D-1554B20797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6C944-5F03-767A-2445-C26FDB2DE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8AF1A-7268-2FE9-8060-64DEE728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80622-CFF1-69C8-ED2E-C3F6AB63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E8DBA-94AF-8D2A-CA09-7E12EA78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5DDEA-24C7-D4FD-035E-67B301B5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EE42F-4A6B-1C53-6929-547065057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BC70A-6E5A-B16A-F3F7-26D422969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A43CBA-4406-6045-8738-C3647B24D377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40E78-8EB0-78FD-9540-6D9E0F1F2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82F40-15D4-5B32-EDB9-030BB639C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89F40-BCD4-1E45-B2A6-70A262902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s.gov/subjects/fire/upload/benefits-of-fire.pdf" TargetMode="External"/><Relationship Id="rId3" Type="http://schemas.openxmlformats.org/officeDocument/2006/relationships/hyperlink" Target="https://www.youtube.com/watch?v=rrhz_kcYU2g&amp;list=PLr5bB3qcMRzS7TXGbmTYTkNRSTLtFNUrZ&amp;index=3" TargetMode="External"/><Relationship Id="rId7" Type="http://schemas.openxmlformats.org/officeDocument/2006/relationships/hyperlink" Target="https://ca.water.usgs.gov/wildfires/" TargetMode="External"/><Relationship Id="rId2" Type="http://schemas.openxmlformats.org/officeDocument/2006/relationships/hyperlink" Target="https://youtube.com/playlist?list=PLr5bB3qcMRzS7TXGbmTYTkNRSTLtFNUrZ&amp;feature=shar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gs.gov/centers/california-water-science-center/science/water-quality-after-wildfire" TargetMode="External"/><Relationship Id="rId5" Type="http://schemas.openxmlformats.org/officeDocument/2006/relationships/hyperlink" Target="https://www.nps.gov/articles/000/wildland-fires-could-be-putting-your-drinking-water-at-risk.htm#:~:text=Burned%20areas%20release%20carbon%20compounds,miles%20away%20from%20the%20fires." TargetMode="External"/><Relationship Id="rId4" Type="http://schemas.openxmlformats.org/officeDocument/2006/relationships/hyperlink" Target="https://www.youtube.com/watch?v=Y9yEERskots&amp;list=PLr5bB3qcMRzS7TXGbmTYTkNRSTLtFNUrZ&amp;index=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51B7-C19A-A4AF-FED8-16947475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946"/>
            <a:ext cx="10515600" cy="1348870"/>
          </a:xfrm>
        </p:spPr>
        <p:txBody>
          <a:bodyPr/>
          <a:lstStyle/>
          <a:p>
            <a:pPr algn="ctr"/>
            <a:r>
              <a:rPr lang="en-US" sz="4400" b="1"/>
              <a:t>Wildfires and Water Quality</a:t>
            </a:r>
            <a:endParaRPr lang="en-US" b="1"/>
          </a:p>
        </p:txBody>
      </p:sp>
      <p:pic>
        <p:nvPicPr>
          <p:cNvPr id="4" name="Picture 3" descr="Graphical abstract: Wildfires in the western United States are mobilizing PM2.5-associated nutrients and may be contributing to downwind cyanobacteria blooms">
            <a:extLst>
              <a:ext uri="{FF2B5EF4-FFF2-40B4-BE49-F238E27FC236}">
                <a16:creationId xmlns:a16="http://schemas.microsoft.com/office/drawing/2014/main" id="{C6F045C4-890F-D754-FDF9-06BFE589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7237"/>
          <a:stretch/>
        </p:blipFill>
        <p:spPr>
          <a:xfrm>
            <a:off x="1927653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2A155D-70B6-F1D7-E482-F93D5FAF5E97}"/>
              </a:ext>
            </a:extLst>
          </p:cNvPr>
          <p:cNvSpPr txBox="1"/>
          <p:nvPr/>
        </p:nvSpPr>
        <p:spPr>
          <a:xfrm>
            <a:off x="9724768" y="6345195"/>
            <a:ext cx="226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5F5F5"/>
                </a:highlight>
              </a:rPr>
              <a:t>(Olson et al., 2023)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27279-9D9D-97EE-B2DC-9A42E0A68F5E}"/>
              </a:ext>
            </a:extLst>
          </p:cNvPr>
          <p:cNvSpPr txBox="1"/>
          <p:nvPr/>
        </p:nvSpPr>
        <p:spPr>
          <a:xfrm>
            <a:off x="3411415" y="2326448"/>
            <a:ext cx="6313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Carly Bauer and Madeline Schreiber, Virginia Tech</a:t>
            </a:r>
          </a:p>
        </p:txBody>
      </p:sp>
    </p:spTree>
    <p:extLst>
      <p:ext uri="{BB962C8B-B14F-4D97-AF65-F5344CB8AC3E}">
        <p14:creationId xmlns:p14="http://schemas.microsoft.com/office/powerpoint/2010/main" val="3115706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E2DF4-33AC-2704-5EAF-C971A5B1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0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Creation of the data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100F6-7863-4ACB-CD31-2F41362D7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07" y="1420599"/>
            <a:ext cx="7252623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333333"/>
                </a:solidFill>
              </a:rPr>
              <a:t>We used a </a:t>
            </a:r>
            <a:r>
              <a:rPr lang="en-US" sz="2000" b="1" dirty="0">
                <a:solidFill>
                  <a:srgbClr val="333333"/>
                </a:solidFill>
              </a:rPr>
              <a:t>hydrologic model</a:t>
            </a:r>
            <a:r>
              <a:rPr lang="en-US" sz="2000" b="1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to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simulate inflows of</a:t>
            </a:r>
            <a:r>
              <a:rPr lang="en-US" sz="2000" b="0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water into a drinking water reservoir in southwestern Virginia. The reservoir has not experienced a wildfire.</a:t>
            </a:r>
          </a:p>
          <a:p>
            <a:pPr marL="0" indent="0" fontAlgn="base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lang="en-US" sz="2400" b="0" i="0" u="none" strike="noStrike" dirty="0">
              <a:solidFill>
                <a:srgbClr val="333333"/>
              </a:solidFill>
              <a:effectLst/>
            </a:endParaRPr>
          </a:p>
          <a:p>
            <a:pPr marL="0" indent="0" fontAlgn="base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marL="0" indent="0" fontAlgn="base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lang="en-US" sz="2400" dirty="0">
              <a:solidFill>
                <a:srgbClr val="333333"/>
              </a:solidFill>
            </a:endParaRPr>
          </a:p>
          <a:p>
            <a:pPr lvl="1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Font typeface="Courier New" panose="020B0604020202020204" pitchFamily="34" charset="0"/>
              <a:buChar char="o"/>
            </a:pPr>
            <a:endParaRPr lang="en-US" sz="2000" dirty="0">
              <a:solidFill>
                <a:srgbClr val="333333"/>
              </a:solidFill>
            </a:endParaRPr>
          </a:p>
          <a:p>
            <a:endParaRPr lang="en-US" sz="24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45CDB-5BCF-7E18-2663-6884D8492B2D}"/>
              </a:ext>
            </a:extLst>
          </p:cNvPr>
          <p:cNvGrpSpPr/>
          <p:nvPr/>
        </p:nvGrpSpPr>
        <p:grpSpPr>
          <a:xfrm>
            <a:off x="8384543" y="56470"/>
            <a:ext cx="2907323" cy="2114923"/>
            <a:chOff x="8477112" y="62814"/>
            <a:chExt cx="2907323" cy="21149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DE48CB-55D3-3FF3-9EC6-7E266116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306" b="17372"/>
            <a:stretch/>
          </p:blipFill>
          <p:spPr>
            <a:xfrm>
              <a:off x="8477112" y="278599"/>
              <a:ext cx="2907323" cy="1899138"/>
            </a:xfrm>
            <a:prstGeom prst="rect">
              <a:avLst/>
            </a:prstGeom>
          </p:spPr>
        </p:pic>
        <p:pic>
          <p:nvPicPr>
            <p:cNvPr id="7" name="Graphic 6" descr="Fir tree with solid fill">
              <a:extLst>
                <a:ext uri="{FF2B5EF4-FFF2-40B4-BE49-F238E27FC236}">
                  <a16:creationId xmlns:a16="http://schemas.microsoft.com/office/drawing/2014/main" id="{DCFDF337-8E06-A3D3-0AA6-7A3E725A2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67535" y="346229"/>
              <a:ext cx="373989" cy="373989"/>
            </a:xfrm>
            <a:prstGeom prst="rect">
              <a:avLst/>
            </a:prstGeom>
          </p:spPr>
        </p:pic>
        <p:pic>
          <p:nvPicPr>
            <p:cNvPr id="8" name="Graphic 7" descr="Fir tree with solid fill">
              <a:extLst>
                <a:ext uri="{FF2B5EF4-FFF2-40B4-BE49-F238E27FC236}">
                  <a16:creationId xmlns:a16="http://schemas.microsoft.com/office/drawing/2014/main" id="{18BFBB72-A18F-A448-D8FC-AFB41A26D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93546" y="770358"/>
              <a:ext cx="373989" cy="373989"/>
            </a:xfrm>
            <a:prstGeom prst="rect">
              <a:avLst/>
            </a:prstGeom>
          </p:spPr>
        </p:pic>
        <p:pic>
          <p:nvPicPr>
            <p:cNvPr id="9" name="Graphic 8" descr="Fir tree with solid fill">
              <a:extLst>
                <a:ext uri="{FF2B5EF4-FFF2-40B4-BE49-F238E27FC236}">
                  <a16:creationId xmlns:a16="http://schemas.microsoft.com/office/drawing/2014/main" id="{E3909B53-FC61-B769-50C5-01480DF5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40660" y="854179"/>
              <a:ext cx="373989" cy="37398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229E3B-E3B4-2AAB-0638-5609142DB5FA}"/>
                </a:ext>
              </a:extLst>
            </p:cNvPr>
            <p:cNvSpPr txBox="1"/>
            <p:nvPr/>
          </p:nvSpPr>
          <p:spPr>
            <a:xfrm>
              <a:off x="9073111" y="1616176"/>
              <a:ext cx="1120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Reservoir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642CC-B912-A3BB-BED1-8877E56992B8}"/>
                </a:ext>
              </a:extLst>
            </p:cNvPr>
            <p:cNvSpPr txBox="1"/>
            <p:nvPr/>
          </p:nvSpPr>
          <p:spPr>
            <a:xfrm>
              <a:off x="9404804" y="62814"/>
              <a:ext cx="1075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Inflows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998751-B577-E036-3739-AF8F33213BB1}"/>
              </a:ext>
            </a:extLst>
          </p:cNvPr>
          <p:cNvGrpSpPr/>
          <p:nvPr/>
        </p:nvGrpSpPr>
        <p:grpSpPr>
          <a:xfrm>
            <a:off x="8441742" y="2254630"/>
            <a:ext cx="2637537" cy="2008367"/>
            <a:chOff x="8446477" y="2738599"/>
            <a:chExt cx="2637537" cy="20083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7E7FF9-CC93-895B-5FBE-A9274FCB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306" b="17372"/>
            <a:stretch/>
          </p:blipFill>
          <p:spPr>
            <a:xfrm>
              <a:off x="8446477" y="3024059"/>
              <a:ext cx="2637537" cy="1722907"/>
            </a:xfrm>
            <a:prstGeom prst="rect">
              <a:avLst/>
            </a:prstGeom>
          </p:spPr>
        </p:pic>
        <p:pic>
          <p:nvPicPr>
            <p:cNvPr id="17" name="Graphic 16" descr="Bonfire with solid fill">
              <a:extLst>
                <a:ext uri="{FF2B5EF4-FFF2-40B4-BE49-F238E27FC236}">
                  <a16:creationId xmlns:a16="http://schemas.microsoft.com/office/drawing/2014/main" id="{41C7F956-5DB7-94E4-A4E0-953429B8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45680" y="3376823"/>
              <a:ext cx="513094" cy="51309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C1BA52-889D-ACFD-24E2-BC2965AB898D}"/>
                </a:ext>
              </a:extLst>
            </p:cNvPr>
            <p:cNvSpPr txBox="1"/>
            <p:nvPr/>
          </p:nvSpPr>
          <p:spPr>
            <a:xfrm>
              <a:off x="9308013" y="2738599"/>
              <a:ext cx="975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Inflows</a:t>
              </a:r>
            </a:p>
          </p:txBody>
        </p:sp>
        <p:pic>
          <p:nvPicPr>
            <p:cNvPr id="19" name="Graphic 18" descr="Bonfire with solid fill">
              <a:extLst>
                <a:ext uri="{FF2B5EF4-FFF2-40B4-BE49-F238E27FC236}">
                  <a16:creationId xmlns:a16="http://schemas.microsoft.com/office/drawing/2014/main" id="{9AFD6F04-2369-D27C-E439-EC5C3BF2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28978" y="3045304"/>
              <a:ext cx="513094" cy="51309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DF4615-44DC-3BCD-4871-D94AAC2E1FCE}"/>
                </a:ext>
              </a:extLst>
            </p:cNvPr>
            <p:cNvSpPr txBox="1"/>
            <p:nvPr/>
          </p:nvSpPr>
          <p:spPr>
            <a:xfrm>
              <a:off x="9386204" y="2951689"/>
              <a:ext cx="74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N, 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E8656BA-D47F-F079-1112-19E5D921627C}"/>
              </a:ext>
            </a:extLst>
          </p:cNvPr>
          <p:cNvSpPr txBox="1"/>
          <p:nvPr/>
        </p:nvSpPr>
        <p:spPr>
          <a:xfrm>
            <a:off x="467232" y="2733021"/>
            <a:ext cx="7377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333333"/>
                </a:solidFill>
              </a:rPr>
              <a:t>We looked for studies on reservoirs that had experienced wildfires. The studies measured </a:t>
            </a:r>
            <a:r>
              <a:rPr lang="en-US" sz="2000" b="1" dirty="0">
                <a:solidFill>
                  <a:srgbClr val="333333"/>
                </a:solidFill>
              </a:rPr>
              <a:t>concentrations of nutrients, nitrogen (N), and phosphorous (P)</a:t>
            </a:r>
            <a:r>
              <a:rPr lang="en-US" sz="2000" dirty="0">
                <a:solidFill>
                  <a:srgbClr val="333333"/>
                </a:solidFill>
              </a:rPr>
              <a:t>, in inflows </a:t>
            </a:r>
            <a:r>
              <a:rPr lang="en-US" sz="2000" b="1" dirty="0">
                <a:solidFill>
                  <a:srgbClr val="333333"/>
                </a:solidFill>
              </a:rPr>
              <a:t>before </a:t>
            </a:r>
            <a:r>
              <a:rPr lang="en-US" sz="2000" dirty="0">
                <a:solidFill>
                  <a:srgbClr val="333333"/>
                </a:solidFill>
              </a:rPr>
              <a:t>and </a:t>
            </a:r>
            <a:r>
              <a:rPr lang="en-US" sz="2000" b="1" dirty="0">
                <a:solidFill>
                  <a:srgbClr val="333333"/>
                </a:solidFill>
              </a:rPr>
              <a:t>after </a:t>
            </a:r>
            <a:r>
              <a:rPr lang="en-US" sz="2000" dirty="0">
                <a:solidFill>
                  <a:srgbClr val="333333"/>
                </a:solidFill>
              </a:rPr>
              <a:t>wildfire.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E35FDF-9790-64A4-6BCA-F09BDEF628E9}"/>
              </a:ext>
            </a:extLst>
          </p:cNvPr>
          <p:cNvSpPr txBox="1"/>
          <p:nvPr/>
        </p:nvSpPr>
        <p:spPr>
          <a:xfrm>
            <a:off x="562708" y="5198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A1F286-26E5-33CB-107E-330D752A3561}"/>
              </a:ext>
            </a:extLst>
          </p:cNvPr>
          <p:cNvSpPr txBox="1"/>
          <p:nvPr/>
        </p:nvSpPr>
        <p:spPr>
          <a:xfrm>
            <a:off x="0" y="5287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CEE018-1090-80F5-9B4F-5253D769E91C}"/>
              </a:ext>
            </a:extLst>
          </p:cNvPr>
          <p:cNvSpPr txBox="1"/>
          <p:nvPr/>
        </p:nvSpPr>
        <p:spPr>
          <a:xfrm>
            <a:off x="467232" y="4091412"/>
            <a:ext cx="6880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333333"/>
                </a:solidFill>
              </a:rPr>
              <a:t>We input the different concentrations of  N and P from the studies into our model and then </a:t>
            </a:r>
            <a:r>
              <a:rPr lang="en-US" sz="2000" b="1" dirty="0">
                <a:solidFill>
                  <a:srgbClr val="333333"/>
                </a:solidFill>
              </a:rPr>
              <a:t>simulated scenarios of different burn intensities</a:t>
            </a:r>
            <a:r>
              <a:rPr lang="en-US" sz="2000" dirty="0">
                <a:solidFill>
                  <a:srgbClr val="333333"/>
                </a:solidFill>
              </a:rPr>
              <a:t> to generate </a:t>
            </a:r>
            <a:r>
              <a:rPr lang="en-US" sz="2000" b="1" dirty="0">
                <a:solidFill>
                  <a:srgbClr val="333333"/>
                </a:solidFill>
              </a:rPr>
              <a:t>N and P concentrations in the reservoir</a:t>
            </a:r>
            <a:r>
              <a:rPr lang="en-US" sz="2000" dirty="0">
                <a:solidFill>
                  <a:srgbClr val="333333"/>
                </a:solidFill>
              </a:rPr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7B7AE3-5D98-8F2E-3ECE-A0738E66D8FB}"/>
              </a:ext>
            </a:extLst>
          </p:cNvPr>
          <p:cNvSpPr txBox="1"/>
          <p:nvPr/>
        </p:nvSpPr>
        <p:spPr>
          <a:xfrm>
            <a:off x="502444" y="5483777"/>
            <a:ext cx="688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rgbClr val="333333"/>
                </a:solidFill>
              </a:rPr>
              <a:t>We then </a:t>
            </a:r>
            <a:r>
              <a:rPr lang="en-US" sz="2000" b="1" dirty="0">
                <a:solidFill>
                  <a:srgbClr val="333333"/>
                </a:solidFill>
              </a:rPr>
              <a:t>simulated the impact of N and P on algal growth, using chlorophyll-A as an indicator of algae.</a:t>
            </a:r>
            <a:endParaRPr lang="en-US" sz="2000" dirty="0">
              <a:solidFill>
                <a:srgbClr val="333333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A5C17-4941-01CA-CEC5-B942B481E9E1}"/>
              </a:ext>
            </a:extLst>
          </p:cNvPr>
          <p:cNvGrpSpPr/>
          <p:nvPr/>
        </p:nvGrpSpPr>
        <p:grpSpPr>
          <a:xfrm>
            <a:off x="8442450" y="4652256"/>
            <a:ext cx="2637537" cy="2008367"/>
            <a:chOff x="8442450" y="4652256"/>
            <a:chExt cx="2637537" cy="20083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81A406-E90D-7B59-9178-F4363CDCAE6C}"/>
                </a:ext>
              </a:extLst>
            </p:cNvPr>
            <p:cNvGrpSpPr/>
            <p:nvPr/>
          </p:nvGrpSpPr>
          <p:grpSpPr>
            <a:xfrm>
              <a:off x="8442450" y="4652256"/>
              <a:ext cx="2637537" cy="2008367"/>
              <a:chOff x="8442450" y="4652256"/>
              <a:chExt cx="2637537" cy="2008367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D2DFFAD-FBC6-4E05-10B6-FFF83769CEA6}"/>
                  </a:ext>
                </a:extLst>
              </p:cNvPr>
              <p:cNvGrpSpPr/>
              <p:nvPr/>
            </p:nvGrpSpPr>
            <p:grpSpPr>
              <a:xfrm>
                <a:off x="8442450" y="4652256"/>
                <a:ext cx="2637537" cy="2008367"/>
                <a:chOff x="8319357" y="4176587"/>
                <a:chExt cx="2637537" cy="2008367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7FDD586-2428-ADDB-7D7E-DD12C8DF14FB}"/>
                    </a:ext>
                  </a:extLst>
                </p:cNvPr>
                <p:cNvGrpSpPr/>
                <p:nvPr/>
              </p:nvGrpSpPr>
              <p:grpSpPr>
                <a:xfrm>
                  <a:off x="8319357" y="4176587"/>
                  <a:ext cx="2637537" cy="2008367"/>
                  <a:chOff x="8446477" y="4684299"/>
                  <a:chExt cx="2637537" cy="200836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D46D1041-6E73-A870-B85C-5448083DFF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t="17306" b="17372"/>
                  <a:stretch/>
                </p:blipFill>
                <p:spPr>
                  <a:xfrm>
                    <a:off x="8446477" y="4969759"/>
                    <a:ext cx="2637537" cy="1722907"/>
                  </a:xfrm>
                  <a:prstGeom prst="rect">
                    <a:avLst/>
                  </a:prstGeom>
                </p:spPr>
              </p:pic>
              <p:pic>
                <p:nvPicPr>
                  <p:cNvPr id="25" name="Graphic 24" descr="Bonfire with solid fill">
                    <a:extLst>
                      <a:ext uri="{FF2B5EF4-FFF2-40B4-BE49-F238E27FC236}">
                        <a16:creationId xmlns:a16="http://schemas.microsoft.com/office/drawing/2014/main" id="{AC06EB77-F76A-D636-3605-55B15BE31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45680" y="5466283"/>
                    <a:ext cx="369333" cy="369333"/>
                  </a:xfrm>
                  <a:prstGeom prst="rect">
                    <a:avLst/>
                  </a:prstGeom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B53BECD-2BAC-11D4-94C6-26B06E8F345C}"/>
                      </a:ext>
                    </a:extLst>
                  </p:cNvPr>
                  <p:cNvSpPr txBox="1"/>
                  <p:nvPr/>
                </p:nvSpPr>
                <p:spPr>
                  <a:xfrm>
                    <a:off x="9308013" y="4684299"/>
                    <a:ext cx="9757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Inflows</a:t>
                    </a:r>
                  </a:p>
                </p:txBody>
              </p:sp>
              <p:pic>
                <p:nvPicPr>
                  <p:cNvPr id="27" name="Graphic 26" descr="Bonfire with solid fill">
                    <a:extLst>
                      <a:ext uri="{FF2B5EF4-FFF2-40B4-BE49-F238E27FC236}">
                        <a16:creationId xmlns:a16="http://schemas.microsoft.com/office/drawing/2014/main" id="{C5BA7410-DE9E-9F64-DBE0-9D8561D25A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8978" y="5069012"/>
                    <a:ext cx="435085" cy="43508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Graphic 36" descr="Bonfire with solid fill">
                  <a:extLst>
                    <a:ext uri="{FF2B5EF4-FFF2-40B4-BE49-F238E27FC236}">
                      <a16:creationId xmlns:a16="http://schemas.microsoft.com/office/drawing/2014/main" id="{6676967D-A59E-CB87-E1C8-F88546CC0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99326" y="4599243"/>
                  <a:ext cx="288230" cy="350755"/>
                </a:xfrm>
                <a:prstGeom prst="rect">
                  <a:avLst/>
                </a:prstGeom>
              </p:spPr>
            </p:pic>
            <p:pic>
              <p:nvPicPr>
                <p:cNvPr id="38" name="Graphic 37" descr="Bonfire with solid fill">
                  <a:extLst>
                    <a:ext uri="{FF2B5EF4-FFF2-40B4-BE49-F238E27FC236}">
                      <a16:creationId xmlns:a16="http://schemas.microsoft.com/office/drawing/2014/main" id="{79B38ED3-F0CC-201F-E1B7-63D059C5E3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87022" y="5047508"/>
                  <a:ext cx="369333" cy="369333"/>
                </a:xfrm>
                <a:prstGeom prst="rect">
                  <a:avLst/>
                </a:prstGeom>
              </p:spPr>
            </p:pic>
            <p:pic>
              <p:nvPicPr>
                <p:cNvPr id="39" name="Graphic 38" descr="Bonfire with solid fill">
                  <a:extLst>
                    <a:ext uri="{FF2B5EF4-FFF2-40B4-BE49-F238E27FC236}">
                      <a16:creationId xmlns:a16="http://schemas.microsoft.com/office/drawing/2014/main" id="{393B2390-866E-EC05-2E60-12B1731FC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16667" y="4964371"/>
                  <a:ext cx="369333" cy="369333"/>
                </a:xfrm>
                <a:prstGeom prst="rect">
                  <a:avLst/>
                </a:prstGeom>
              </p:spPr>
            </p:pic>
          </p:grp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3F1C50EC-36D2-366B-DE71-4FA92EEC013A}"/>
                  </a:ext>
                </a:extLst>
              </p:cNvPr>
              <p:cNvSpPr/>
              <p:nvPr/>
            </p:nvSpPr>
            <p:spPr>
              <a:xfrm>
                <a:off x="9144000" y="5614737"/>
                <a:ext cx="641684" cy="513347"/>
              </a:xfrm>
              <a:custGeom>
                <a:avLst/>
                <a:gdLst>
                  <a:gd name="connsiteX0" fmla="*/ 240632 w 641684"/>
                  <a:gd name="connsiteY0" fmla="*/ 112295 h 513347"/>
                  <a:gd name="connsiteX1" fmla="*/ 144379 w 641684"/>
                  <a:gd name="connsiteY1" fmla="*/ 96252 h 513347"/>
                  <a:gd name="connsiteX2" fmla="*/ 80211 w 641684"/>
                  <a:gd name="connsiteY2" fmla="*/ 80210 h 513347"/>
                  <a:gd name="connsiteX3" fmla="*/ 16042 w 641684"/>
                  <a:gd name="connsiteY3" fmla="*/ 96252 h 513347"/>
                  <a:gd name="connsiteX4" fmla="*/ 48126 w 641684"/>
                  <a:gd name="connsiteY4" fmla="*/ 128337 h 513347"/>
                  <a:gd name="connsiteX5" fmla="*/ 16042 w 641684"/>
                  <a:gd name="connsiteY5" fmla="*/ 176463 h 513347"/>
                  <a:gd name="connsiteX6" fmla="*/ 0 w 641684"/>
                  <a:gd name="connsiteY6" fmla="*/ 224589 h 513347"/>
                  <a:gd name="connsiteX7" fmla="*/ 32084 w 641684"/>
                  <a:gd name="connsiteY7" fmla="*/ 272716 h 513347"/>
                  <a:gd name="connsiteX8" fmla="*/ 128337 w 641684"/>
                  <a:gd name="connsiteY8" fmla="*/ 433137 h 513347"/>
                  <a:gd name="connsiteX9" fmla="*/ 224589 w 641684"/>
                  <a:gd name="connsiteY9" fmla="*/ 465221 h 513347"/>
                  <a:gd name="connsiteX10" fmla="*/ 304800 w 641684"/>
                  <a:gd name="connsiteY10" fmla="*/ 449179 h 513347"/>
                  <a:gd name="connsiteX11" fmla="*/ 385011 w 641684"/>
                  <a:gd name="connsiteY11" fmla="*/ 513347 h 513347"/>
                  <a:gd name="connsiteX12" fmla="*/ 513347 w 641684"/>
                  <a:gd name="connsiteY12" fmla="*/ 497305 h 513347"/>
                  <a:gd name="connsiteX13" fmla="*/ 625642 w 641684"/>
                  <a:gd name="connsiteY13" fmla="*/ 481263 h 513347"/>
                  <a:gd name="connsiteX14" fmla="*/ 641684 w 641684"/>
                  <a:gd name="connsiteY14" fmla="*/ 433137 h 513347"/>
                  <a:gd name="connsiteX15" fmla="*/ 577516 w 641684"/>
                  <a:gd name="connsiteY15" fmla="*/ 272716 h 513347"/>
                  <a:gd name="connsiteX16" fmla="*/ 513347 w 641684"/>
                  <a:gd name="connsiteY16" fmla="*/ 256674 h 513347"/>
                  <a:gd name="connsiteX17" fmla="*/ 417095 w 641684"/>
                  <a:gd name="connsiteY17" fmla="*/ 176463 h 513347"/>
                  <a:gd name="connsiteX18" fmla="*/ 401053 w 641684"/>
                  <a:gd name="connsiteY18" fmla="*/ 128337 h 513347"/>
                  <a:gd name="connsiteX19" fmla="*/ 465221 w 641684"/>
                  <a:gd name="connsiteY19" fmla="*/ 32084 h 513347"/>
                  <a:gd name="connsiteX20" fmla="*/ 417095 w 641684"/>
                  <a:gd name="connsiteY20" fmla="*/ 0 h 513347"/>
                  <a:gd name="connsiteX21" fmla="*/ 368968 w 641684"/>
                  <a:gd name="connsiteY21" fmla="*/ 16042 h 513347"/>
                  <a:gd name="connsiteX22" fmla="*/ 256674 w 641684"/>
                  <a:gd name="connsiteY22" fmla="*/ 128337 h 513347"/>
                  <a:gd name="connsiteX23" fmla="*/ 240632 w 641684"/>
                  <a:gd name="connsiteY23" fmla="*/ 112295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41684" h="513347">
                    <a:moveTo>
                      <a:pt x="240632" y="112295"/>
                    </a:moveTo>
                    <a:cubicBezTo>
                      <a:pt x="221916" y="106948"/>
                      <a:pt x="176274" y="102631"/>
                      <a:pt x="144379" y="96252"/>
                    </a:cubicBezTo>
                    <a:cubicBezTo>
                      <a:pt x="122760" y="91928"/>
                      <a:pt x="102259" y="80210"/>
                      <a:pt x="80211" y="80210"/>
                    </a:cubicBezTo>
                    <a:cubicBezTo>
                      <a:pt x="58163" y="80210"/>
                      <a:pt x="37432" y="90905"/>
                      <a:pt x="16042" y="96252"/>
                    </a:cubicBezTo>
                    <a:cubicBezTo>
                      <a:pt x="26737" y="106947"/>
                      <a:pt x="48126" y="113212"/>
                      <a:pt x="48126" y="128337"/>
                    </a:cubicBezTo>
                    <a:cubicBezTo>
                      <a:pt x="48126" y="147617"/>
                      <a:pt x="24664" y="159218"/>
                      <a:pt x="16042" y="176463"/>
                    </a:cubicBezTo>
                    <a:cubicBezTo>
                      <a:pt x="8480" y="191588"/>
                      <a:pt x="5347" y="208547"/>
                      <a:pt x="0" y="224589"/>
                    </a:cubicBezTo>
                    <a:cubicBezTo>
                      <a:pt x="10695" y="240631"/>
                      <a:pt x="24254" y="255097"/>
                      <a:pt x="32084" y="272716"/>
                    </a:cubicBezTo>
                    <a:cubicBezTo>
                      <a:pt x="55778" y="326028"/>
                      <a:pt x="56314" y="409129"/>
                      <a:pt x="128337" y="433137"/>
                    </a:cubicBezTo>
                    <a:lnTo>
                      <a:pt x="224589" y="465221"/>
                    </a:lnTo>
                    <a:cubicBezTo>
                      <a:pt x="251326" y="459874"/>
                      <a:pt x="277744" y="445797"/>
                      <a:pt x="304800" y="449179"/>
                    </a:cubicBezTo>
                    <a:cubicBezTo>
                      <a:pt x="327926" y="452070"/>
                      <a:pt x="368777" y="497113"/>
                      <a:pt x="385011" y="513347"/>
                    </a:cubicBezTo>
                    <a:lnTo>
                      <a:pt x="513347" y="497305"/>
                    </a:lnTo>
                    <a:cubicBezTo>
                      <a:pt x="550827" y="492308"/>
                      <a:pt x="591822" y="498173"/>
                      <a:pt x="625642" y="481263"/>
                    </a:cubicBezTo>
                    <a:cubicBezTo>
                      <a:pt x="640767" y="473701"/>
                      <a:pt x="636337" y="449179"/>
                      <a:pt x="641684" y="433137"/>
                    </a:cubicBezTo>
                    <a:cubicBezTo>
                      <a:pt x="630752" y="356611"/>
                      <a:pt x="647388" y="312643"/>
                      <a:pt x="577516" y="272716"/>
                    </a:cubicBezTo>
                    <a:cubicBezTo>
                      <a:pt x="558373" y="261777"/>
                      <a:pt x="534737" y="262021"/>
                      <a:pt x="513347" y="256674"/>
                    </a:cubicBezTo>
                    <a:cubicBezTo>
                      <a:pt x="477837" y="233000"/>
                      <a:pt x="441798" y="213517"/>
                      <a:pt x="417095" y="176463"/>
                    </a:cubicBezTo>
                    <a:cubicBezTo>
                      <a:pt x="407715" y="162393"/>
                      <a:pt x="406400" y="144379"/>
                      <a:pt x="401053" y="128337"/>
                    </a:cubicBezTo>
                    <a:cubicBezTo>
                      <a:pt x="412189" y="117201"/>
                      <a:pt x="478487" y="65250"/>
                      <a:pt x="465221" y="32084"/>
                    </a:cubicBezTo>
                    <a:cubicBezTo>
                      <a:pt x="458061" y="14183"/>
                      <a:pt x="433137" y="10695"/>
                      <a:pt x="417095" y="0"/>
                    </a:cubicBezTo>
                    <a:cubicBezTo>
                      <a:pt x="401053" y="5347"/>
                      <a:pt x="380925" y="4085"/>
                      <a:pt x="368968" y="16042"/>
                    </a:cubicBezTo>
                    <a:cubicBezTo>
                      <a:pt x="281646" y="103364"/>
                      <a:pt x="347422" y="110188"/>
                      <a:pt x="256674" y="128337"/>
                    </a:cubicBezTo>
                    <a:cubicBezTo>
                      <a:pt x="246187" y="130434"/>
                      <a:pt x="259348" y="117642"/>
                      <a:pt x="240632" y="112295"/>
                    </a:cubicBezTo>
                    <a:close/>
                  </a:path>
                </a:pathLst>
              </a:cu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9E3DCB-694D-9498-A066-C6B9568F14DC}"/>
                </a:ext>
              </a:extLst>
            </p:cNvPr>
            <p:cNvSpPr txBox="1"/>
            <p:nvPr/>
          </p:nvSpPr>
          <p:spPr>
            <a:xfrm>
              <a:off x="9381469" y="4849147"/>
              <a:ext cx="747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N,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33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3" grpId="0"/>
      <p:bldP spid="36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70EB-9C47-0657-C2D8-45293226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FE89-26D3-9283-A093-0C919B6B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05" y="283049"/>
            <a:ext cx="10515600" cy="1325563"/>
          </a:xfrm>
        </p:spPr>
        <p:txBody>
          <a:bodyPr/>
          <a:lstStyle/>
          <a:p>
            <a:r>
              <a:rPr lang="en-US"/>
              <a:t>Workflow of the Data Dashboard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28E42E-4633-7FEF-F935-6084AF5D2748}"/>
              </a:ext>
            </a:extLst>
          </p:cNvPr>
          <p:cNvSpPr/>
          <p:nvPr/>
        </p:nvSpPr>
        <p:spPr>
          <a:xfrm>
            <a:off x="444907" y="1548944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Start with baseline (non-burned) inflow N and P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88F43C-315D-9BEE-5001-243C91948875}"/>
              </a:ext>
            </a:extLst>
          </p:cNvPr>
          <p:cNvSpPr/>
          <p:nvPr/>
        </p:nvSpPr>
        <p:spPr>
          <a:xfrm>
            <a:off x="4535643" y="1548944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Save and plug in new inflow file representative of burn scenario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3E431E-916A-8776-E764-AAB8E9820321}"/>
              </a:ext>
            </a:extLst>
          </p:cNvPr>
          <p:cNvSpPr/>
          <p:nvPr/>
        </p:nvSpPr>
        <p:spPr>
          <a:xfrm>
            <a:off x="8626379" y="1548944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Run Hydrologic Model (BVR GLM-AED)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F072AB-5962-98FD-E763-29DAA83EEB5E}"/>
              </a:ext>
            </a:extLst>
          </p:cNvPr>
          <p:cNvSpPr/>
          <p:nvPr/>
        </p:nvSpPr>
        <p:spPr>
          <a:xfrm>
            <a:off x="8626379" y="4068891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Save output file with variables we want to show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095BEC-10CD-D5F7-4ECE-D1328A2DD406}"/>
              </a:ext>
            </a:extLst>
          </p:cNvPr>
          <p:cNvSpPr/>
          <p:nvPr/>
        </p:nvSpPr>
        <p:spPr>
          <a:xfrm>
            <a:off x="4542326" y="4068891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Save new </a:t>
            </a:r>
            <a:r>
              <a:rPr lang="en-US" err="1">
                <a:solidFill>
                  <a:srgbClr val="000000"/>
                </a:solidFill>
                <a:latin typeface="Arial"/>
                <a:cs typeface="Arial"/>
              </a:rPr>
              <a:t>dataframe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 with new values from each scenario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5F5889-5927-E4EF-1F6F-8DB2EB04BC3B}"/>
              </a:ext>
            </a:extLst>
          </p:cNvPr>
          <p:cNvSpPr/>
          <p:nvPr/>
        </p:nvSpPr>
        <p:spPr>
          <a:xfrm>
            <a:off x="444905" y="4068891"/>
            <a:ext cx="3119081" cy="14253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Plug into shiny R app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125CAC-0618-48E0-B48F-9E434EFDF65D}"/>
              </a:ext>
            </a:extLst>
          </p:cNvPr>
          <p:cNvSpPr/>
          <p:nvPr/>
        </p:nvSpPr>
        <p:spPr>
          <a:xfrm>
            <a:off x="3741854" y="2155902"/>
            <a:ext cx="656682" cy="3717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2FFCC1-A7FE-D7A2-2CBD-2A9E53FC4296}"/>
              </a:ext>
            </a:extLst>
          </p:cNvPr>
          <p:cNvSpPr/>
          <p:nvPr/>
        </p:nvSpPr>
        <p:spPr>
          <a:xfrm>
            <a:off x="7812538" y="2155902"/>
            <a:ext cx="656682" cy="3717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0E99490-E971-93D1-5DC9-35B6E432E23D}"/>
              </a:ext>
            </a:extLst>
          </p:cNvPr>
          <p:cNvSpPr/>
          <p:nvPr/>
        </p:nvSpPr>
        <p:spPr>
          <a:xfrm rot="5400000">
            <a:off x="9857906" y="3312270"/>
            <a:ext cx="656682" cy="3717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3CB348-7B34-66D0-EE8B-6F552B8BD159}"/>
              </a:ext>
            </a:extLst>
          </p:cNvPr>
          <p:cNvSpPr/>
          <p:nvPr/>
        </p:nvSpPr>
        <p:spPr>
          <a:xfrm rot="10800000">
            <a:off x="7812537" y="4602322"/>
            <a:ext cx="656682" cy="3717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A3E188-271D-0117-EF0E-8D41FDF98B96}"/>
              </a:ext>
            </a:extLst>
          </p:cNvPr>
          <p:cNvSpPr/>
          <p:nvPr/>
        </p:nvSpPr>
        <p:spPr>
          <a:xfrm rot="10800000">
            <a:off x="3741852" y="4602322"/>
            <a:ext cx="656682" cy="3717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8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D22-387B-1F25-E52F-BFB26106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167"/>
          </a:xfrm>
        </p:spPr>
        <p:txBody>
          <a:bodyPr>
            <a:normAutofit fontScale="90000"/>
          </a:bodyPr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8E07B-3A94-E0CF-C486-BE777BE78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747"/>
            <a:ext cx="10515600" cy="53154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>
                <a:solidFill>
                  <a:srgbClr val="467886"/>
                </a:solidFill>
                <a:latin typeface="Aptos" panose="020B0004020202020204" pitchFamily="34" charset="0"/>
              </a:rPr>
              <a:t>You Tube Videos</a:t>
            </a:r>
            <a:endParaRPr lang="en-US" sz="2400">
              <a:solidFill>
                <a:srgbClr val="467886"/>
              </a:solidFill>
              <a:latin typeface="Aptos" panose="020B0004020202020204" pitchFamily="34" charset="0"/>
              <a:hlinkClick r:id="rId2"/>
            </a:endParaRPr>
          </a:p>
          <a:p>
            <a:pPr marL="0" indent="0">
              <a:buNone/>
            </a:pPr>
            <a:r>
              <a:rPr lang="en-US" sz="1600" b="0" i="0" u="sng" strike="noStrike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https://youtube.com/playlist?list=PLr5bB3qcMRzS7TXGbmTYTkNRSTLtFNUrZ&amp;feature=shared</a:t>
            </a:r>
            <a:r>
              <a:rPr lang="en-US" sz="1600" b="0" i="0" u="none" strike="noStrike">
                <a:solidFill>
                  <a:srgbClr val="467886"/>
                </a:solidFill>
                <a:effectLst/>
                <a:latin typeface="Aptos" panose="020B00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US" sz="1600" b="0" i="0" u="none" strike="noStrike">
                <a:effectLst/>
                <a:latin typeface="Aptos" panose="020B0004020202020204" pitchFamily="34" charset="0"/>
                <a:hlinkClick r:id="rId3"/>
              </a:rPr>
              <a:t>https://www.youtube.com/watch?v=rrhz_kcYU2g&amp;list=PLr5bB3qcMRzS7TXGbmTYTkNRSTLtFNUrZ&amp;index=3</a:t>
            </a:r>
            <a:endParaRPr lang="en-US" sz="1600">
              <a:solidFill>
                <a:srgbClr val="467886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n-US" sz="1600" b="0" i="0" u="none" strike="noStrike">
                <a:effectLst/>
                <a:latin typeface="Aptos" panose="020B0004020202020204" pitchFamily="34" charset="0"/>
                <a:hlinkClick r:id="rId4"/>
              </a:rPr>
              <a:t>https://</a:t>
            </a:r>
            <a:r>
              <a:rPr lang="en-US" sz="1600" b="0" i="0" u="none" strike="noStrike" err="1">
                <a:effectLst/>
                <a:latin typeface="Aptos" panose="020B0004020202020204" pitchFamily="34" charset="0"/>
                <a:hlinkClick r:id="rId4"/>
              </a:rPr>
              <a:t>www.youtube.com</a:t>
            </a:r>
            <a:r>
              <a:rPr lang="en-US" sz="1600" b="0" i="0" u="none" strike="noStrike">
                <a:effectLst/>
                <a:latin typeface="Aptos" panose="020B0004020202020204" pitchFamily="34" charset="0"/>
                <a:hlinkClick r:id="rId4"/>
              </a:rPr>
              <a:t>/</a:t>
            </a:r>
            <a:r>
              <a:rPr lang="en-US" sz="1600" b="0" i="0" u="none" strike="noStrike" err="1">
                <a:effectLst/>
                <a:latin typeface="Aptos" panose="020B0004020202020204" pitchFamily="34" charset="0"/>
                <a:hlinkClick r:id="rId4"/>
              </a:rPr>
              <a:t>watch?v</a:t>
            </a:r>
            <a:r>
              <a:rPr lang="en-US" sz="1600" b="0" i="0" u="none" strike="noStrike">
                <a:effectLst/>
                <a:latin typeface="Aptos" panose="020B0004020202020204" pitchFamily="34" charset="0"/>
                <a:hlinkClick r:id="rId4"/>
              </a:rPr>
              <a:t>=Y9yEERskots&amp;list=PLr5bB3qcMRzS7TXGbmTYTkNRSTLtFNUrZ&amp;index=4</a:t>
            </a:r>
            <a:endParaRPr lang="en-US" sz="1600" b="0" i="0" u="none" strike="noStrike">
              <a:effectLst/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Websites</a:t>
            </a:r>
          </a:p>
          <a:p>
            <a:r>
              <a:rPr lang="en-US" sz="1800">
                <a:hlinkClick r:id="rId5"/>
              </a:rPr>
              <a:t>Wildland Fires Could Be Putting Your Health At Risk</a:t>
            </a:r>
            <a:r>
              <a:rPr lang="en-US" sz="1600">
                <a:hlinkClick r:id="rId5"/>
              </a:rPr>
              <a:t>.</a:t>
            </a:r>
            <a:endParaRPr lang="en-US" sz="2400"/>
          </a:p>
          <a:p>
            <a:r>
              <a:rPr lang="en-US" sz="1800">
                <a:hlinkClick r:id="rId6"/>
              </a:rPr>
              <a:t>Water Quality After a Wildfire</a:t>
            </a:r>
            <a:endParaRPr lang="en-US" sz="1800"/>
          </a:p>
          <a:p>
            <a:r>
              <a:rPr lang="en-US" sz="1800">
                <a:hlinkClick r:id="rId7"/>
              </a:rPr>
              <a:t>Wildfires and Water</a:t>
            </a:r>
            <a:endParaRPr lang="en-US" sz="1800"/>
          </a:p>
          <a:p>
            <a:r>
              <a:rPr lang="en-US" sz="1800">
                <a:hlinkClick r:id="rId8"/>
              </a:rPr>
              <a:t>Benefits of Wildfire</a:t>
            </a:r>
            <a:endParaRPr lang="en-US" sz="1800"/>
          </a:p>
          <a:p>
            <a:endParaRPr lang="en-US" sz="1800"/>
          </a:p>
          <a:p>
            <a:pPr marL="0" indent="0">
              <a:buNone/>
            </a:pPr>
            <a:r>
              <a:rPr lang="en-US" sz="2100"/>
              <a:t>Scientific Articles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Caldwell, P. V., Elliott, K. J., Liu, N., Vose, J. M., Zietlow, D. R., &amp; </a:t>
            </a:r>
            <a:r>
              <a:rPr lang="en-US" sz="1200" b="0" i="0" u="none" strike="noStrike" err="1">
                <a:solidFill>
                  <a:srgbClr val="222222"/>
                </a:solidFill>
                <a:effectLst/>
              </a:rPr>
              <a:t>Knoepp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, J. D. (2020). Watershed‐scale vegetation, water quantity, and water quality responses to wildfire in the southern Appalachian mountain region, United States.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Hydrological Processes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,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34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(26), 5188-5209.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Cunningham, C. X., Williamson, G. J., &amp; Bowman, D. M. (2024). Increasing frequency and intensity of the most extreme wildfires on Earth.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Nature Ecology &amp; Evolution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,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8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(8), 1420-1425.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De Palma‐Dow, A., McCullough, I. M., &amp; </a:t>
            </a:r>
            <a:r>
              <a:rPr lang="en-US" sz="1200" b="0" i="0" u="none" strike="noStrike" err="1">
                <a:solidFill>
                  <a:srgbClr val="222222"/>
                </a:solidFill>
                <a:effectLst/>
              </a:rPr>
              <a:t>Brentrup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, J. A. (2022). Turning up the heat: Long‐term water quality responses to wildfires and climate change in a hypereutrophic lake.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Ecosphere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, </a:t>
            </a:r>
            <a:r>
              <a:rPr lang="en-US" sz="1200" b="0" i="1" u="none" strike="noStrike">
                <a:solidFill>
                  <a:srgbClr val="222222"/>
                </a:solidFill>
                <a:effectLst/>
              </a:rPr>
              <a:t>13</a:t>
            </a:r>
            <a:r>
              <a:rPr lang="en-US" sz="1200" b="0" i="0" u="none" strike="noStrike">
                <a:solidFill>
                  <a:srgbClr val="222222"/>
                </a:solidFill>
                <a:effectLst/>
              </a:rPr>
              <a:t>(12), e4271.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/>
              <a:t>Murphy, S. F., Alpers, C. N., Anderson, C. W., Banta, J. R., Blake, J. M., Carpenter, K. D., ... &amp; Ebel, B. A. (2023). A call for strategic water-quality monitoring to advance assessment and prediction of wildfire impacts on water supplies. Frontiers in Water, 5, 1144225.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/>
              <a:t>Olson, N. E., </a:t>
            </a:r>
            <a:r>
              <a:rPr lang="en-US" sz="1200" err="1"/>
              <a:t>Boaggio</a:t>
            </a:r>
            <a:r>
              <a:rPr lang="en-US" sz="1200"/>
              <a:t>, K. L., Rice, R. B., Foley, K. M., &amp; LeDuc, S. D. (2023). Wildfires in the western United States are mobilizing PM 2.5-associated nutrients and may be contributing to downwind cyanobacteria blooms. Environmental Science: Processes &amp; Impacts, 25(6), 1049-1066.</a:t>
            </a:r>
          </a:p>
        </p:txBody>
      </p:sp>
    </p:spTree>
    <p:extLst>
      <p:ext uri="{BB962C8B-B14F-4D97-AF65-F5344CB8AC3E}">
        <p14:creationId xmlns:p14="http://schemas.microsoft.com/office/powerpoint/2010/main" val="51457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AF3A5-4051-F714-D40E-C2F9ACA2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20" y="219562"/>
            <a:ext cx="1171756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Aptos"/>
              </a:rPr>
              <a:t>Wildfires are becoming more frequent and are more intense in the U.S.</a:t>
            </a:r>
            <a:r>
              <a:rPr lang="en-US" sz="2800" dirty="0">
                <a:solidFill>
                  <a:srgbClr val="333333"/>
                </a:solidFill>
                <a:latin typeface="Aptos"/>
              </a:rPr>
              <a:t> 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A1FFE-3B5E-6970-4F05-D11309DA2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76" y="1658369"/>
            <a:ext cx="5228843" cy="4646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aseline="-25000" dirty="0"/>
              <a:t>Wildfires are necessary part of forest ecosystems, as they can reduce dead vegetation, stimulate new growth and improve habitat.</a:t>
            </a:r>
            <a:endParaRPr lang="en-US" sz="3200" dirty="0"/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aseline="-25000" dirty="0"/>
              <a:t>However, frequency of extreme wildfires more than doubled from 2003 – 2023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aseline="-25000" dirty="0"/>
              <a:t>Cause of wildfires attributed to increasing temperatures and severe droughts.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32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A005-A372-8F18-78E6-46CB8887CDE3}"/>
              </a:ext>
            </a:extLst>
          </p:cNvPr>
          <p:cNvSpPr txBox="1"/>
          <p:nvPr/>
        </p:nvSpPr>
        <p:spPr>
          <a:xfrm>
            <a:off x="352505" y="6123543"/>
            <a:ext cx="4696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F5F5F5"/>
                </a:highlight>
              </a:rPr>
              <a:t>(Cunningham et al. 2024)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0904E-3B73-5CB9-87B0-D2FAE7979741}"/>
              </a:ext>
            </a:extLst>
          </p:cNvPr>
          <p:cNvSpPr txBox="1"/>
          <p:nvPr/>
        </p:nvSpPr>
        <p:spPr>
          <a:xfrm>
            <a:off x="7364795" y="5059164"/>
            <a:ext cx="3930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hazards.fema.gov</a:t>
            </a:r>
            <a:r>
              <a:rPr lang="en-US"/>
              <a:t>/</a:t>
            </a:r>
            <a:r>
              <a:rPr lang="en-US" err="1"/>
              <a:t>nri</a:t>
            </a:r>
            <a:r>
              <a:rPr lang="en-US"/>
              <a:t>/wildfire</a:t>
            </a:r>
          </a:p>
        </p:txBody>
      </p:sp>
      <p:pic>
        <p:nvPicPr>
          <p:cNvPr id="1030" name="Picture 6" descr="Rising fire intensity. A line chart showing the average fire radiative power increased in the last 20 years.">
            <a:extLst>
              <a:ext uri="{FF2B5EF4-FFF2-40B4-BE49-F238E27FC236}">
                <a16:creationId xmlns:a16="http://schemas.microsoft.com/office/drawing/2014/main" id="{31EE2218-4718-DDA5-AB57-660E889B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346" y="1338602"/>
            <a:ext cx="5286757" cy="451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75E8D-381C-598D-84D6-C498ABEB2CF9}"/>
              </a:ext>
            </a:extLst>
          </p:cNvPr>
          <p:cNvSpPr txBox="1"/>
          <p:nvPr/>
        </p:nvSpPr>
        <p:spPr>
          <a:xfrm>
            <a:off x="5768724" y="62792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www.nature.com</a:t>
            </a:r>
            <a:r>
              <a:rPr lang="en-US"/>
              <a:t>/articles/d41586-024-02071-8</a:t>
            </a:r>
          </a:p>
        </p:txBody>
      </p:sp>
    </p:spTree>
    <p:extLst>
      <p:ext uri="{BB962C8B-B14F-4D97-AF65-F5344CB8AC3E}">
        <p14:creationId xmlns:p14="http://schemas.microsoft.com/office/powerpoint/2010/main" val="234639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Do Wildfires Impact Water Quality?">
            <a:extLst>
              <a:ext uri="{FF2B5EF4-FFF2-40B4-BE49-F238E27FC236}">
                <a16:creationId xmlns:a16="http://schemas.microsoft.com/office/drawing/2014/main" id="{A010B471-6EE5-25CF-34C0-CC37C8EE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7"/>
          <a:stretch/>
        </p:blipFill>
        <p:spPr bwMode="auto">
          <a:xfrm>
            <a:off x="842356" y="10"/>
            <a:ext cx="11349642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63033-1834-F92E-3539-DABE94DD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00" y="1349125"/>
            <a:ext cx="3492189" cy="288290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ptos"/>
              </a:rPr>
              <a:t>What are possible impacts of wildfires on water quality?​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4CAF-2248-DADE-7175-037978F26193}"/>
              </a:ext>
            </a:extLst>
          </p:cNvPr>
          <p:cNvSpPr txBox="1"/>
          <p:nvPr/>
        </p:nvSpPr>
        <p:spPr>
          <a:xfrm>
            <a:off x="5894172" y="6492875"/>
            <a:ext cx="6297825" cy="3651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https://</a:t>
            </a:r>
            <a:r>
              <a:rPr lang="en-US" sz="1300" err="1">
                <a:solidFill>
                  <a:srgbClr val="FFFFFF"/>
                </a:solidFill>
              </a:rPr>
              <a:t>cnr.ncsu.edu</a:t>
            </a:r>
            <a:r>
              <a:rPr lang="en-US" sz="1300">
                <a:solidFill>
                  <a:srgbClr val="FFFFFF"/>
                </a:solidFill>
              </a:rPr>
              <a:t>/news/2025/01/how-do-wildfires-impact-water-quality/</a:t>
            </a:r>
          </a:p>
        </p:txBody>
      </p:sp>
    </p:spTree>
    <p:extLst>
      <p:ext uri="{BB962C8B-B14F-4D97-AF65-F5344CB8AC3E}">
        <p14:creationId xmlns:p14="http://schemas.microsoft.com/office/powerpoint/2010/main" val="1982399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103B-6FBE-8C89-4DAD-970AF1EA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8" y="1253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Impacts of wildfires on water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B03B-376F-9F8B-8924-0FAC96993443}"/>
              </a:ext>
            </a:extLst>
          </p:cNvPr>
          <p:cNvSpPr txBox="1">
            <a:spLocks/>
          </p:cNvSpPr>
          <p:nvPr/>
        </p:nvSpPr>
        <p:spPr>
          <a:xfrm>
            <a:off x="5868368" y="1187604"/>
            <a:ext cx="5884102" cy="53745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rgbClr val="333333"/>
                </a:solidFill>
                <a:latin typeface="Aptos"/>
              </a:rPr>
              <a:t>Burned hillslopes can increase soil erosion and mudslides</a:t>
            </a:r>
          </a:p>
          <a:p>
            <a:pPr marL="342900" indent="-342900"/>
            <a:r>
              <a:rPr lang="en-US" dirty="0">
                <a:solidFill>
                  <a:srgbClr val="333333"/>
                </a:solidFill>
                <a:latin typeface="Aptos"/>
              </a:rPr>
              <a:t>Due to lack of shade, stream temperatures can increase</a:t>
            </a:r>
          </a:p>
          <a:p>
            <a:pPr marL="342900" indent="-342900"/>
            <a:r>
              <a:rPr lang="en-US" dirty="0">
                <a:solidFill>
                  <a:srgbClr val="333333"/>
                </a:solidFill>
                <a:latin typeface="Aptos"/>
              </a:rPr>
              <a:t>Burning of vegetation can release ash and nutrients into air and water</a:t>
            </a:r>
          </a:p>
          <a:p>
            <a:pPr marL="685800"/>
            <a:r>
              <a:rPr lang="en-US" dirty="0">
                <a:solidFill>
                  <a:srgbClr val="333333"/>
                </a:solidFill>
                <a:latin typeface="Aptos"/>
              </a:rPr>
              <a:t>Nutrients are 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substances that provide nourishment for growth</a:t>
            </a:r>
            <a:endParaRPr lang="en-US" dirty="0">
              <a:latin typeface="Aptos"/>
            </a:endParaRPr>
          </a:p>
          <a:p>
            <a:pPr marL="685800"/>
            <a:r>
              <a:rPr lang="en-US" dirty="0">
                <a:solidFill>
                  <a:srgbClr val="000000"/>
                </a:solidFill>
                <a:latin typeface="Aptos"/>
              </a:rPr>
              <a:t>Nitrogen and phosphorous are key nutrients for algal growth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685800"/>
            <a:r>
              <a:rPr lang="en-US" dirty="0">
                <a:solidFill>
                  <a:srgbClr val="000000"/>
                </a:solidFill>
                <a:latin typeface="Aptos"/>
              </a:rPr>
              <a:t>Increased water temperature encourages </a:t>
            </a:r>
            <a:r>
              <a:rPr lang="en-US" b="1" dirty="0">
                <a:solidFill>
                  <a:srgbClr val="000000"/>
                </a:solidFill>
                <a:latin typeface="Aptos"/>
              </a:rPr>
              <a:t>algal growth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, potentially causing algal blooms</a:t>
            </a:r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600" dirty="0">
              <a:solidFill>
                <a:srgbClr val="333333"/>
              </a:solidFill>
              <a:latin typeface="Aptos" panose="020B0004020202020204" pitchFamily="34" charset="0"/>
            </a:endParaRPr>
          </a:p>
        </p:txBody>
      </p:sp>
      <p:pic>
        <p:nvPicPr>
          <p:cNvPr id="7" name="Content Placeholder 6" descr="A diagram of a forest&#10;&#10;AI-generated content may be incorrect.">
            <a:extLst>
              <a:ext uri="{FF2B5EF4-FFF2-40B4-BE49-F238E27FC236}">
                <a16:creationId xmlns:a16="http://schemas.microsoft.com/office/drawing/2014/main" id="{9BEB333E-67DF-DBC3-A71E-DD04EFC48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28" y="1717794"/>
            <a:ext cx="5168944" cy="447354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B67C12-4AEC-C545-A820-03261E424F43}"/>
              </a:ext>
            </a:extLst>
          </p:cNvPr>
          <p:cNvSpPr/>
          <p:nvPr/>
        </p:nvSpPr>
        <p:spPr>
          <a:xfrm>
            <a:off x="617838" y="1952368"/>
            <a:ext cx="1742303" cy="8031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233DC-2719-9052-574E-F5A1555125E4}"/>
              </a:ext>
            </a:extLst>
          </p:cNvPr>
          <p:cNvSpPr/>
          <p:nvPr/>
        </p:nvSpPr>
        <p:spPr>
          <a:xfrm>
            <a:off x="3340445" y="1832919"/>
            <a:ext cx="1107988" cy="8031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E5E096-B797-EE0F-BEF8-5FADCD0C7D91}"/>
              </a:ext>
            </a:extLst>
          </p:cNvPr>
          <p:cNvSpPr/>
          <p:nvPr/>
        </p:nvSpPr>
        <p:spPr>
          <a:xfrm>
            <a:off x="2360141" y="2815229"/>
            <a:ext cx="1107988" cy="8031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FA35CB-1860-A925-27C1-B7D18D984116}"/>
              </a:ext>
            </a:extLst>
          </p:cNvPr>
          <p:cNvSpPr/>
          <p:nvPr/>
        </p:nvSpPr>
        <p:spPr>
          <a:xfrm>
            <a:off x="741405" y="5103341"/>
            <a:ext cx="1507526" cy="108799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14FEE-C3A1-3738-BD56-7886A31A8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73" y="189996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Algal blooms are harmful to water supplies and ecosystems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4E756-3641-CE2E-79EC-764BD345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754" y="1224614"/>
            <a:ext cx="6906491" cy="496610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Algal blooms</a:t>
            </a:r>
            <a:r>
              <a:rPr lang="en-US" sz="2600" dirty="0">
                <a:latin typeface="Aptos"/>
                <a:ea typeface="Lato"/>
                <a:cs typeface="Lato"/>
              </a:rPr>
              <a:t>, or rapid increases in algae, are primarily caused by an excess of nutrients, particularly nitrogen and phosphorus, in water.</a:t>
            </a:r>
          </a:p>
          <a:p>
            <a:pPr marL="0" indent="0">
              <a:buNone/>
            </a:pPr>
            <a:endParaRPr lang="en-US" sz="2600" dirty="0">
              <a:latin typeface="Aptos"/>
              <a:ea typeface="Lato"/>
              <a:cs typeface="Lato"/>
            </a:endParaRPr>
          </a:p>
          <a:p>
            <a:pPr marL="0" indent="0">
              <a:buNone/>
            </a:pPr>
            <a:r>
              <a:rPr lang="en-US" sz="2600" dirty="0">
                <a:latin typeface="Aptos"/>
                <a:ea typeface="Lato"/>
                <a:cs typeface="Lato"/>
              </a:rPr>
              <a:t>Nutrients can come from fertilizer, manure, and sewage … and also wildfires</a:t>
            </a:r>
          </a:p>
          <a:p>
            <a:pPr marL="0" indent="0">
              <a:buNone/>
            </a:pPr>
            <a:endParaRPr lang="en-US" sz="2600" dirty="0">
              <a:latin typeface="Aptos"/>
              <a:ea typeface="Lato"/>
              <a:cs typeface="Lato"/>
            </a:endParaRPr>
          </a:p>
          <a:p>
            <a:pPr marL="0" indent="0">
              <a:buNone/>
            </a:pPr>
            <a:r>
              <a:rPr lang="en-US" sz="2600" dirty="0">
                <a:latin typeface="Aptos"/>
                <a:ea typeface="Lato"/>
                <a:cs typeface="Lato"/>
              </a:rPr>
              <a:t>Algal blooms cause depleted oxygen in water bodies, leading to fish kills.</a:t>
            </a:r>
          </a:p>
          <a:p>
            <a:pPr marL="0" indent="0">
              <a:buNone/>
            </a:pPr>
            <a:endParaRPr lang="en-US" sz="2600" dirty="0">
              <a:latin typeface="Aptos"/>
              <a:ea typeface="Lato"/>
              <a:cs typeface="Lato"/>
            </a:endParaRPr>
          </a:p>
          <a:p>
            <a:pPr marL="0" indent="0">
              <a:buNone/>
            </a:pPr>
            <a:r>
              <a:rPr lang="en-US" sz="2600" dirty="0">
                <a:latin typeface="Aptos"/>
                <a:ea typeface="Lato"/>
                <a:cs typeface="Lato"/>
              </a:rPr>
              <a:t>Harmful algal blooms (HABs) are specific types of blooms that create toxins. These toxins can affect humans, shellfish, other wildlife and birds.</a:t>
            </a:r>
            <a:endParaRPr lang="en-US" sz="2600" dirty="0">
              <a:latin typeface="Lato"/>
              <a:ea typeface="Lato"/>
              <a:cs typeface="Lato"/>
            </a:endParaRPr>
          </a:p>
          <a:p>
            <a:endParaRPr lang="en-US" sz="2600" dirty="0">
              <a:latin typeface="Aptos"/>
              <a:ea typeface="Lato"/>
              <a:cs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1C30C-AA07-AB2A-A22A-618E212A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3" y="4053282"/>
            <a:ext cx="2582947" cy="19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231F6-D80F-D454-3062-F35746FA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38613"/>
          <a:stretch>
            <a:fillRect/>
          </a:stretch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26" name="Picture 2" descr="A body of water with trees around it&#10;&#10;AI-generated content may be incorrect.">
            <a:extLst>
              <a:ext uri="{FF2B5EF4-FFF2-40B4-BE49-F238E27FC236}">
                <a16:creationId xmlns:a16="http://schemas.microsoft.com/office/drawing/2014/main" id="{96987026-8D2C-909F-8627-044B76AE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2" r="-2" b="23347"/>
          <a:stretch>
            <a:fillRect/>
          </a:stretch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3" name="Freeform: Shape 103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5" name="Freeform: Shape 103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46F06-7DAC-C233-2772-57094359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Which reservoir has an algal bloom?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4" descr="IMG_3318">
            <a:extLst>
              <a:ext uri="{FF2B5EF4-FFF2-40B4-BE49-F238E27FC236}">
                <a16:creationId xmlns:a16="http://schemas.microsoft.com/office/drawing/2014/main" id="{7654065C-5A1A-78F5-D14F-5B357E4410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26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5D0D80-F8CB-0CBA-6440-B239CA97A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9" y="1088576"/>
            <a:ext cx="7718104" cy="5323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A4639-45C6-6F68-C92C-147ECE592825}"/>
              </a:ext>
            </a:extLst>
          </p:cNvPr>
          <p:cNvSpPr txBox="1"/>
          <p:nvPr/>
        </p:nvSpPr>
        <p:spPr>
          <a:xfrm>
            <a:off x="1312984" y="6287243"/>
            <a:ext cx="10140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wset.com</a:t>
            </a:r>
            <a:r>
              <a:rPr lang="en-US" sz="1400" dirty="0"/>
              <a:t>/news/local/swimming-advisory-extended-as-harmful-algal-bloom-continues-smith-mountain-lake-blackwater-arm-roanoke-sml-toxins-testing-vdh-department-health-environmental-services-june-2023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B21B0-F70E-A6E4-4ED9-D0DC0479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68" y="125368"/>
            <a:ext cx="1126059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Algal blooms in drinking water reservoirs in SW Virginia</a:t>
            </a:r>
          </a:p>
        </p:txBody>
      </p:sp>
    </p:spTree>
    <p:extLst>
      <p:ext uri="{BB962C8B-B14F-4D97-AF65-F5344CB8AC3E}">
        <p14:creationId xmlns:p14="http://schemas.microsoft.com/office/powerpoint/2010/main" val="158300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882-5348-C8EF-4736-16C26BF5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>
                <a:solidFill>
                  <a:srgbClr val="333333"/>
                </a:solidFill>
                <a:latin typeface="Aptos"/>
              </a:rPr>
              <a:t>Lesson Summary: </a:t>
            </a:r>
            <a:r>
              <a:rPr lang="en-US" sz="2800">
                <a:solidFill>
                  <a:srgbClr val="333333"/>
                </a:solidFill>
                <a:latin typeface="Aptos"/>
              </a:rPr>
              <a:t>How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Aptos"/>
              </a:rPr>
              <a:t> </a:t>
            </a:r>
            <a:r>
              <a:rPr lang="en-US" sz="2800">
                <a:solidFill>
                  <a:srgbClr val="333333"/>
                </a:solidFill>
                <a:latin typeface="Aptos"/>
              </a:rPr>
              <a:t>can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Aptos"/>
              </a:rPr>
              <a:t> wildfires impact water quality in drinking water reservoirs in southwest Virginia? </a:t>
            </a:r>
            <a:endParaRPr lang="en-US" sz="6000"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941F-60F1-DA7F-5A4E-2C0B57BB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Aptos"/>
              </a:rPr>
              <a:t>In this lesson,</a:t>
            </a:r>
            <a:endParaRPr lang="en-US" dirty="0">
              <a:solidFill>
                <a:srgbClr val="333333"/>
              </a:solidFill>
              <a:latin typeface="Aptos" panose="020B0004020202020204" pitchFamily="34" charset="0"/>
            </a:endParaRPr>
          </a:p>
          <a:p>
            <a:pPr marL="342900" indent="-342900"/>
            <a:r>
              <a:rPr lang="en-US" b="0" i="0" u="none" strike="noStrike" dirty="0">
                <a:solidFill>
                  <a:srgbClr val="333333"/>
                </a:solidFill>
                <a:effectLst/>
                <a:latin typeface="Aptos"/>
              </a:rPr>
              <a:t>Students </a:t>
            </a:r>
            <a:r>
              <a:rPr lang="en-US" dirty="0">
                <a:solidFill>
                  <a:srgbClr val="333333"/>
                </a:solidFill>
                <a:latin typeface="Aptos"/>
              </a:rPr>
              <a:t>will review background material about the effects of wildfires on water quality and answer questions to check their knowledge.</a:t>
            </a:r>
          </a:p>
          <a:p>
            <a:pPr marL="342900" indent="-342900"/>
            <a:r>
              <a:rPr lang="en-US" dirty="0">
                <a:solidFill>
                  <a:srgbClr val="333333"/>
                </a:solidFill>
                <a:latin typeface="Aptos"/>
              </a:rPr>
              <a:t>Students will work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Aptos"/>
              </a:rPr>
              <a:t> with water quality data </a:t>
            </a:r>
            <a:r>
              <a:rPr lang="en-US" dirty="0">
                <a:solidFill>
                  <a:srgbClr val="333333"/>
                </a:solidFill>
                <a:latin typeface="Aptos"/>
              </a:rPr>
              <a:t>to investigate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Aptos"/>
              </a:rPr>
              <a:t> how wildfire impacts water quality in drinking water reservoirs</a:t>
            </a:r>
            <a:r>
              <a:rPr lang="en-US" dirty="0">
                <a:solidFill>
                  <a:srgbClr val="333333"/>
                </a:solidFill>
                <a:latin typeface="Aptos"/>
              </a:rPr>
              <a:t> and will answer questions to check their knowledge.</a:t>
            </a:r>
            <a:endParaRPr lang="en-US" sz="1800" b="0" i="0" u="none" strike="noStrike" dirty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  <a:p>
            <a:endParaRPr lang="en-US" sz="1800" dirty="0">
              <a:solidFill>
                <a:srgbClr val="333333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A589-6EBF-102C-E7BF-197063A3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Student 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71E8F-2291-5FF2-1190-D32DF4793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 rtl="0" fontAlgn="base">
              <a:lnSpc>
                <a:spcPts val="1350"/>
              </a:lnSpc>
              <a:buNone/>
            </a:pPr>
            <a:endParaRPr lang="en-US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ct val="100000"/>
              </a:lnSpc>
              <a:spcAft>
                <a:spcPts val="1000"/>
              </a:spcAft>
              <a:buNone/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After completing this lesson, students will be able to: </a:t>
            </a:r>
            <a:endParaRPr lang="en-US" sz="3600" b="0" i="0" u="none" strike="noStrike" dirty="0"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ct val="10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333333"/>
                </a:solidFill>
                <a:latin typeface="Aptos"/>
              </a:rPr>
              <a:t>Describe the impact of wildfire burning on water quality. </a:t>
            </a:r>
            <a:endParaRPr lang="en-US" sz="2400" b="0" i="0" u="none" strike="noStrike" dirty="0">
              <a:effectLst/>
              <a:latin typeface="Aptos"/>
            </a:endParaRPr>
          </a:p>
          <a:p>
            <a:pPr algn="l" rtl="0" fontAlgn="base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2"/>
            </a:pP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ptos"/>
              </a:rPr>
              <a:t>Examine impacts of wildfire burning on nutrient inputs in a drinking water reservoir in southwestern Virginia using a data dashboard.</a:t>
            </a:r>
          </a:p>
          <a:p>
            <a:pPr algn="l" rtl="0" fontAlgn="base">
              <a:lnSpc>
                <a:spcPct val="100000"/>
              </a:lnSpc>
              <a:spcAft>
                <a:spcPts val="1000"/>
              </a:spcAft>
              <a:buFont typeface="+mj-lt"/>
              <a:buAutoNum type="arabicPeriod" startAt="2"/>
            </a:pPr>
            <a:r>
              <a:rPr lang="en-US" sz="2400" dirty="0">
                <a:solidFill>
                  <a:srgbClr val="333333"/>
                </a:solidFill>
                <a:latin typeface="Aptos"/>
              </a:rPr>
              <a:t>Plot and explore time</a:t>
            </a:r>
            <a:r>
              <a:rPr lang="en-US" sz="2400" b="0" i="0" u="none" strike="noStrike" dirty="0">
                <a:solidFill>
                  <a:srgbClr val="333333"/>
                </a:solidFill>
                <a:effectLst/>
                <a:latin typeface="Aptos"/>
              </a:rPr>
              <a:t> series data from a data dashboard </a:t>
            </a:r>
            <a:r>
              <a:rPr lang="en-US" sz="2400" dirty="0">
                <a:solidFill>
                  <a:srgbClr val="333333"/>
                </a:solidFill>
                <a:latin typeface="Aptos"/>
              </a:rPr>
              <a:t>to investigate how nutrient inputs can increase algal growth.</a:t>
            </a:r>
            <a:endParaRPr lang="en-US" sz="2400" b="0" i="0" u="none" strike="noStrike" dirty="0">
              <a:solidFill>
                <a:srgbClr val="333333"/>
              </a:solidFill>
              <a:effectLst/>
              <a:latin typeface="Apto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1080</Words>
  <Application>Microsoft Office PowerPoint</Application>
  <PresentationFormat>Widescreen</PresentationFormat>
  <Paragraphs>85</Paragraphs>
  <Slides>12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Wildfires and Water Quality</vt:lpstr>
      <vt:lpstr>Wildfires are becoming more frequent and are more intense in the U.S. </vt:lpstr>
      <vt:lpstr>What are possible impacts of wildfires on water quality?​</vt:lpstr>
      <vt:lpstr>Impacts of wildfires on water quality</vt:lpstr>
      <vt:lpstr>Algal blooms are harmful to water supplies and ecosystems</vt:lpstr>
      <vt:lpstr>Which reservoir has an algal bloom?</vt:lpstr>
      <vt:lpstr>Algal blooms in drinking water reservoirs in SW Virginia</vt:lpstr>
      <vt:lpstr>Lesson Summary: How can wildfires impact water quality in drinking water reservoirs in southwest Virginia? </vt:lpstr>
      <vt:lpstr>Student Learning Outcomes</vt:lpstr>
      <vt:lpstr>Creation of the data dashboard</vt:lpstr>
      <vt:lpstr>Workflow of the Data Dashboard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Schreiber, Madeline</dc:creator>
  <cp:lastModifiedBy>Schreiber, Madeline</cp:lastModifiedBy>
  <cp:revision>19</cp:revision>
  <dcterms:created xsi:type="dcterms:W3CDTF">2025-04-01T15:58:24Z</dcterms:created>
  <dcterms:modified xsi:type="dcterms:W3CDTF">2025-06-06T15:32:07Z</dcterms:modified>
</cp:coreProperties>
</file>